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85" r:id="rId14"/>
    <p:sldId id="286" r:id="rId15"/>
    <p:sldId id="287" r:id="rId16"/>
    <p:sldId id="288" r:id="rId17"/>
    <p:sldId id="289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62" d="100"/>
          <a:sy n="162" d="100"/>
        </p:scale>
        <p:origin x="200" y="-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GT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s-G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-9000" y="5213880"/>
            <a:ext cx="8385480" cy="51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GT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GT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3200400" y="417240"/>
            <a:ext cx="5689800" cy="86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s-GT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Universidad Francisco Marroquín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3312000" y="2232000"/>
            <a:ext cx="5684400" cy="109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Machine Learning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s-GT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Primer semestre 2018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Recordando un póco de probabilidad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suma total de probabilidades debe ser igual a 1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lo tanto tenemos:
P(y=0|x) + P(y=1|x) = 1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 cual produce:
P(y=0|x) = 1 – P(y=1|x)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P(y=1|x) = 1 – P(y=0|x)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Frontera de decisión 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regresion , la hipotesis es una linea(recta si es lineal, o curva para regresion polinomial),las predicciones seran los valores sobre esta curva.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clasificacion , nuevamente tenemos una linea(o bien una curva) pero la interpretamos de diferente manera.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Esta linea o curva es llamada frontera de decisión ya que genera un limite entre 2 clases, es decir: observaciones a un lado de la curva pertenecen a una clase, observaciones al otro lado de la curva pertenecen a otra clase.</a:t>
            </a:r>
            <a:endParaRPr lang="es-GT" sz="14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20" y="2949691"/>
            <a:ext cx="2608150" cy="19657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611" y="2949691"/>
            <a:ext cx="2510770" cy="18944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737" y="2933575"/>
            <a:ext cx="2528743" cy="191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707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Frontera de decisión 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proceso de entrenamiento en regresion logistica busca encontrar la frontera de decisión que mejor separe</a:t>
            </a:r>
            <a:r>
              <a:rPr lang="es-GT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/>
            </a:r>
            <a:br>
              <a:rPr lang="es-GT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las clases.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 decir que nuevamente busca una linea, pero esta vez la linea tiene diferente uso e interpretacion.</a:t>
            </a:r>
            <a:endParaRPr lang="es-GT" sz="1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DejaVu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20" y="2949691"/>
            <a:ext cx="2608150" cy="19657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611" y="2949691"/>
            <a:ext cx="2510770" cy="18944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737" y="2933575"/>
            <a:ext cx="2528743" cy="191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32550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Frontera de decisión 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Sabemos que la salida/prediccion de la regresion logistica es probabilistica(valores entre 0 y 1), como la convertimos a valores discretos es decir unicamente 2 clases) ? </a:t>
            </a:r>
          </a:p>
          <a:p>
            <a:pPr marL="744750" lvl="1" indent="-285750"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Predecimos y = 1 si h(x) &gt;= 0.5</a:t>
            </a:r>
          </a:p>
          <a:p>
            <a:pPr marL="744750" lvl="1" indent="-285750"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Predecimos y = 0 si h(x) &lt; 0.5</a:t>
            </a:r>
          </a:p>
          <a:p>
            <a:pPr marL="287550" indent="-285750">
              <a:buClr>
                <a:srgbClr val="000000"/>
              </a:buClr>
              <a:buFont typeface="Arial" charset="0"/>
              <a:buChar char="•"/>
            </a:pPr>
            <a:r>
              <a:rPr lang="es-GT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frontera de decisión es precisamente todos puntos donde h(x) = 0.5</a:t>
            </a:r>
          </a:p>
          <a:p>
            <a:pPr marL="287550" indent="-285750">
              <a:lnSpc>
                <a:spcPct val="100000"/>
              </a:lnSpc>
              <a:buClr>
                <a:srgbClr val="000000"/>
              </a:buClr>
              <a:buFont typeface="Arial" charset="0"/>
              <a:buChar char="•"/>
            </a:pPr>
            <a:endParaRPr lang="es-GT" sz="1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DejaVu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20" y="2949691"/>
            <a:ext cx="2608150" cy="19657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611" y="2949691"/>
            <a:ext cx="2510770" cy="18944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737" y="2933575"/>
            <a:ext cx="2528743" cy="191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2009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Frontera de desicion</a:t>
            </a: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analizamos la definicion(y la curva) de la funcion sigmoid, vemos que toma el valor 0.5  cuando su argumento  es igual a 0.</a:t>
            </a: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717" y="2073166"/>
            <a:ext cx="3697014" cy="277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865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60000" y="1224000"/>
            <a:ext cx="8242560" cy="15743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Frontera de desicion</a:t>
            </a: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 sabemos que en regresion logistica, el argumento de la funcion sigmoid esta dado por la expresion:</a:t>
            </a:r>
            <a:b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</a:br>
            <a: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/>
            </a:r>
            <a:br>
              <a:rPr lang="es-GT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</a:b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2440924" y="2328766"/>
            <a:ext cx="3664800" cy="360000"/>
          </a:xfrm>
          <a:prstGeom prst="rect">
            <a:avLst/>
          </a:prstGeom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48919" y="3082159"/>
            <a:ext cx="8419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Entonces</a:t>
            </a:r>
            <a:r>
              <a:rPr lang="en-US" dirty="0" smtClean="0"/>
              <a:t> </a:t>
            </a:r>
            <a:r>
              <a:rPr lang="en-US" dirty="0" err="1" smtClean="0"/>
              <a:t>podemos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que: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y=1 </a:t>
            </a:r>
            <a:r>
              <a:rPr lang="en-US" dirty="0" err="1" smtClean="0"/>
              <a:t>cuando</a:t>
            </a:r>
            <a:r>
              <a:rPr lang="en-US" dirty="0" smtClean="0"/>
              <a:t> z &gt;=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637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Muchos problemas pueden transformarse de su forma original, a un problema de clasificación, por ejemplo: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cuando tu teléfono predice cual es la siguiente palabra que escribirás , es un problema de clasificación donde cada palabra es una categoría/clase a predecir(y) y el texto ingresado son las entradas(features x)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Picture 149"/>
          <p:cNvPicPr/>
          <p:nvPr/>
        </p:nvPicPr>
        <p:blipFill>
          <a:blip r:embed="rId2"/>
          <a:stretch/>
        </p:blipFill>
        <p:spPr>
          <a:xfrm>
            <a:off x="2826360" y="2808000"/>
            <a:ext cx="2717280" cy="215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Sentiment analysis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 descubrir las emociones o sentimientos de una persona, a partir del texto que escribe . En este caso los features “x” serían el texto , y la etiqueta o variable a predecir “y” sería un conjunto de clases/categorías como por ejemplo, “positivo” ,”negativo” o bien “feliz” , “triste”, “neutro” , “molesto”.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Picture 152"/>
          <p:cNvPicPr/>
          <p:nvPr/>
        </p:nvPicPr>
        <p:blipFill>
          <a:blip r:embed="rId2"/>
          <a:stretch/>
        </p:blipFill>
        <p:spPr>
          <a:xfrm>
            <a:off x="115560" y="3102120"/>
            <a:ext cx="4636080" cy="1145520"/>
          </a:xfrm>
          <a:prstGeom prst="rect">
            <a:avLst/>
          </a:prstGeom>
          <a:ln>
            <a:noFill/>
          </a:ln>
        </p:spPr>
      </p:pic>
      <p:pic>
        <p:nvPicPr>
          <p:cNvPr id="154" name="Picture 153"/>
          <p:cNvPicPr/>
          <p:nvPr/>
        </p:nvPicPr>
        <p:blipFill>
          <a:blip r:embed="rId3"/>
          <a:stretch/>
        </p:blipFill>
        <p:spPr>
          <a:xfrm>
            <a:off x="5673240" y="2880000"/>
            <a:ext cx="2966400" cy="149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Detección de transacciones fraudulentas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 detectar posibles transacciones fraudulentas y tomar acciones al respecto. Entradas o features “x”  serian cosas como si la transacción se hace en un país distinto al del usuario,si se usan montos demasiado elevados comparado al historial del usuario, etc. y la etiqueta o valor a predecir “y” sería “fraude” o “no fraude”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7" name="Picture 156"/>
          <p:cNvPicPr/>
          <p:nvPr/>
        </p:nvPicPr>
        <p:blipFill>
          <a:blip r:embed="rId2"/>
          <a:stretch/>
        </p:blipFill>
        <p:spPr>
          <a:xfrm>
            <a:off x="2088000" y="2736000"/>
            <a:ext cx="5085000" cy="2198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de artículos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 definir a que categoría pertenece un artículo en un blog o website , filtrar aquellos que pertenecen a una categoría no deseada antes que sea publicado, o bien mostrar a los usuarios ordenados por categoría. “x” sería el contenido del artículo y la etiqueta “y” la categoría del mismo.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Picture 159"/>
          <p:cNvPicPr/>
          <p:nvPr/>
        </p:nvPicPr>
        <p:blipFill>
          <a:blip r:embed="rId2"/>
          <a:stretch/>
        </p:blipFill>
        <p:spPr>
          <a:xfrm>
            <a:off x="2561400" y="2677680"/>
            <a:ext cx="4278240" cy="2001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Ya conocemos las bases de la 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Ya aprendimos un primer algoritmo sencillo(no paramétrico) :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 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, este no genera una hipótesis.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Hoy aprendemos un nuevo algoritmo: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
Nota: 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aunque este lleva la palabra “regresión” en su nombre, es un método de 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Computer Vision: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En computer vision, se utiliza clasificación por ejemplo para identificar que tipo de objeto esta presente en una imagen, los features “x” serían los pixeles de la imagen y la etiqueta “y” el tipo de objeto presente.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162"/>
          <p:cNvPicPr/>
          <p:nvPr/>
        </p:nvPicPr>
        <p:blipFill>
          <a:blip r:embed="rId2"/>
          <a:stretch/>
        </p:blipFill>
        <p:spPr>
          <a:xfrm>
            <a:off x="1800000" y="2437920"/>
            <a:ext cx="5238000" cy="231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Sistemas de diagnostico médico: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Sistemas que usando como entrada “x” resultados de exámenes , historial médico del paciente , y otra información relevante, realiza una predicción de que posible enfermedad “y” tiene el paciente.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697320" y="2445120"/>
            <a:ext cx="4198320" cy="2378520"/>
          </a:xfrm>
          <a:prstGeom prst="rect">
            <a:avLst/>
          </a:prstGeom>
          <a:ln>
            <a:noFill/>
          </a:ln>
        </p:spPr>
      </p:pic>
      <p:pic>
        <p:nvPicPr>
          <p:cNvPr id="167" name="Picture 166"/>
          <p:cNvPicPr/>
          <p:nvPr/>
        </p:nvPicPr>
        <p:blipFill>
          <a:blip r:embed="rId3"/>
          <a:stretch/>
        </p:blipFill>
        <p:spPr>
          <a:xfrm>
            <a:off x="5472000" y="2808000"/>
            <a:ext cx="3018600" cy="1742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Algunos algoritmos de clasificación(no todos) pueden ser usados en problemas de salida probabilística, es decir problemas donde la salida(o etiqueta) no es una variable discreta(clase o categoría) si no continua, pero limitada a valores entre 0 y 1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predicción obtenida sería interpretada como una probabilidad.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ejemplo si se hace “sentiment analysis” con 2 posibles categorías “feliz” , “triste” y usamos un clasificador que predice 0.8, lo interpretamos como “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 80% de probabilidad de que el texto indique felicidad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 o “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texto indica un 80% de probabilidad de que el usuario este feliz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Estadísticamente este tipo de problemas denotan una probabilidad condicional: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P(y=valor | x)  = probabilidad de “y” dado “x”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cual interpretamos como “la probabilidad de que la variable y tome  el valor especificado  analizado, dado x” donde x son las entradas.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Sentiment analysis: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P(y=feliz | “muy mal producto”) = 0.001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Diagnostico médico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P(y = enfermo | (fiebre &amp; debilidad &amp; laboratorio) = 0.9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Filtro de spam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P(y = spam | “Ganaste 1 millon de dolares” &amp; remitente_no_es_amigo ) = 0.95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Predicción de palabra a escribir: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P( y = “estas” | “hola como” ) = 0.7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Como lo hemos hecho hasta ahora empezaremos con un caso base al cual agregaremos poco a poco detalles y complejidad.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Este caso base será :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binaria de una variable  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en el cual el problema consiste únicamente en 2 posibles categorías a predecir “y”, y una única variable o feature “x”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ejemplo para la etiqueta y: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Filtro de spam:  spam/no-spam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Detección de fraudes: fraude/no-fraude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Diagnóstico médico: cáncer/no-cáncer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Notación y terminología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Transformamos las 2 posibles clases del problema a valores numéricos (0,1).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Nota:  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asignación es arbitraria y no importa que valor sea asignado a cada categoría ,siempre y cuando  esta asignación se mantenga consistente a lo largo de todo el proyecto.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tradición comúnmente se asigna 0 a ausencia y 1 a presencia de lo que se busca detectar, por ejemplo: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 = no-spam, 1=spam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 = no-fraude,1 = fraude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 = sano ,1 = enfermo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Algunas personas también recomiendan asignar 1 a la variable con “menor presencia” en sets de entrenamiento des-balanceados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6" name="Picture 175"/>
          <p:cNvPicPr/>
          <p:nvPr/>
        </p:nvPicPr>
        <p:blipFill>
          <a:blip r:embed="rId2"/>
          <a:stretch/>
        </p:blipFill>
        <p:spPr>
          <a:xfrm>
            <a:off x="3744000" y="2276280"/>
            <a:ext cx="1792080" cy="459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Nuevamente desarrollamos el problema con enfoques simplistas no tan adecuados.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ejemplo: podríamos pensar en utilizar lo que ya conocemos de regresión lineal y “aprender” de los datos un modelo de linea recta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2"/>
          <a:stretch/>
        </p:blipFill>
        <p:spPr>
          <a:xfrm>
            <a:off x="2232000" y="3024000"/>
            <a:ext cx="3971160" cy="1770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Pero la regresión lineal podría darnos valores mayores que 1, o incluso valores negativos(menores a 0) y queremos únicamente 0 o 1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Segundo enfoque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 podríamos pensar en utilizar lo que ya conocemos de regresión lineal y “aprender” de los datos un modelo de linea recta luego simplemente clasificar(predecir) 1 cuando el valor de esta recta h(x) es mayor o igual a 0.5  , y predecir 0 cuando h(x) es menor.  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2" name="Picture 181"/>
          <p:cNvPicPr/>
          <p:nvPr/>
        </p:nvPicPr>
        <p:blipFill>
          <a:blip r:embed="rId2"/>
          <a:stretch/>
        </p:blipFill>
        <p:spPr>
          <a:xfrm>
            <a:off x="2376000" y="3240000"/>
            <a:ext cx="3971160" cy="1770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Ahora se agrega un nuevo ejemplo de entrenamiento con “x” muy grande y con “y” positivo y el algoritmo de regresión lineal encuentra otra linea que se ajusta a este nuevo ejemplo.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Pero vemos que esta linea falla con los primeros 3 ejemplos positivos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Parece que para funcionar necesita que cambiemos la definición  a predecir 1 cuando la recta h(x) es mayor o igual a 0.2,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¿como sabemos que valor de h(x) usar como separador para cada problema?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Picture 184"/>
          <p:cNvPicPr/>
          <p:nvPr/>
        </p:nvPicPr>
        <p:blipFill>
          <a:blip r:embed="rId2"/>
          <a:stretch/>
        </p:blipFill>
        <p:spPr>
          <a:xfrm>
            <a:off x="1080000" y="3258000"/>
            <a:ext cx="6767640" cy="1600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Algoritmo de ML no-parmétrico 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Considerado como uno de los algoritmos de ML mas simples y sencillos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(algunos incluso debaten que no es ML)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En este no hay fase de entrenamiento(y no hay gradient descent) únicamente fase de predicción/inferencia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 basa en 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dado un nuevo ejemplo “x” que se desea clasificar, se busca en el set de entrenamiento histórico los “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 ejemplos mas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cercanos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a “x” y se analiza a que clase/categoría “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y”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pertenecen la mayoría de estos “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k” 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, esta clase mayoritaria es la predicción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“y” 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“x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algoritmo de regresión lógistica si es parámetrico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hay una hipótesis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h(x)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hay parámetros θ que buscamos “aprender”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hay entrenamiento/aprendizaje por medio de “gradient descent”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3" name="Picture 122"/>
          <p:cNvPicPr/>
          <p:nvPr/>
        </p:nvPicPr>
        <p:blipFill>
          <a:blip r:embed="rId2"/>
          <a:stretch/>
        </p:blipFill>
        <p:spPr>
          <a:xfrm>
            <a:off x="3600000" y="3054600"/>
            <a:ext cx="2592000" cy="1803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 basa en 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Dado un nuevo ejemplo “x” que se desea clasificar, se busca en el set de entrenamiento histórico los “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 ejemplos mas 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cercanos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a “x” y se analiza a que clase/categoría “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y”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pertenecen la mayoría de estos “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k” 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, esta clase mayoritaria es la predicción 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“y” 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“x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”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0" name="Picture 189"/>
          <p:cNvPicPr/>
          <p:nvPr/>
        </p:nvPicPr>
        <p:blipFill>
          <a:blip r:embed="rId2"/>
          <a:stretch/>
        </p:blipFill>
        <p:spPr>
          <a:xfrm>
            <a:off x="1530000" y="2913120"/>
            <a:ext cx="6029640" cy="183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neighbors(algoritmo en pseudo-código)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Dado un nuevo ejemplo xn y el número “k” de vecinos a analizar: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Recorrer el set de entrenamiento  , por cada ejemplo de entrenamiento xi: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9676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calcular la distancia entre xn y xi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Elegir los “k” puntos del set de entrenamiento con la menor distancia a xn , de estos “k” puntos tomar la etiqueta “y” que mas se repite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Predecir “y”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neighbors(Utilizando scikit-learn en Python)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Scikit-learn ya dispone con el algoritmo k-nearest neighbors para facilitar su implementación.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esto necesitamos importarlo: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from sklearn.neighbors import KneighborsClassifier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Una vez importado ,  para utilizarlo básicamente necesitamos 3 pasos: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Crear un nuevo modelo de k-nearest neighbors: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knn = KneighborsClassifier() 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#podemos asignar cualquier nombre, no necesariamente knn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Darle al modelo el set de entrenamiento: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knn.fit(x_train,y_train)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#x_train , y_train son las variables con features y labels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Predecir “y” en nuevos ejemplos “x”: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knn.predict(x_new)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#x_new es la variable con el valor de x para el cual predecir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Clasificación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K-nearest neighbors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Ventajas: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Muy sencillo de entender e implementar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No hay proceso de entrenamiento, solo de predicción.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Ya que no posee parámetros el integrarlo a una aplicación de software es también mas sencillo y no se necesita almacenar los parámetros.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 fácil ver que está haciendo si lo graficamos.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Desventajas: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Ya que no hay hipótesis/modelo aprendido, la predicción implica recorrer con cada nuevo dato xn todos los ejemplos de entrenamiento xi y calcular la distancia entre xn, y xi . Esto es inmanejable en problemas con muchos datos xi , por lo cual K-nn solo funciona con problemas donde se tienen pocos datos.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
</a:t>
            </a: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1008000" y="432000"/>
            <a:ext cx="808992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2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Muchas gracias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1544760" y="1105200"/>
            <a:ext cx="6156720" cy="47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9" name="CustomShape 3"/>
          <p:cNvSpPr/>
          <p:nvPr/>
        </p:nvSpPr>
        <p:spPr>
          <a:xfrm>
            <a:off x="352800" y="1583640"/>
            <a:ext cx="8500680" cy="2086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0" name="CustomShape 4"/>
          <p:cNvSpPr/>
          <p:nvPr/>
        </p:nvSpPr>
        <p:spPr>
          <a:xfrm>
            <a:off x="640080" y="1737360"/>
            <a:ext cx="2841480" cy="59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Preguntas o comentarios?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Muchas gracias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448920" y="1350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salida o predicción de la regresión lógistica es probabilistica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Valores dentro del intervalo de 0 a 1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predicción se interpreta como la probabilidad de que el ejemplo pertenezca a la clase “1”.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 ejemplo para el filtro de spam , si para un correo “x”  , “y” es 0.7, lo interpretamos cómo : la probabilidad de que “x” sea spam es del 70%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probabilidad de que el ejemplo pertenezca a la clase “0” es :
1  - P(y=1) 
Es decir, 1 menos la probabilidad de que pertenezca a la clase “1”, para el ejemplo de Spam , la probabilidad de no ser spam es:
1 – P(y = 1) = 1 – 0.7 = 0.3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125"/>
          <p:cNvPicPr/>
          <p:nvPr/>
        </p:nvPicPr>
        <p:blipFill>
          <a:blip r:embed="rId2"/>
          <a:stretch/>
        </p:blipFill>
        <p:spPr>
          <a:xfrm>
            <a:off x="3744000" y="4544640"/>
            <a:ext cx="1466640" cy="31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Como logra la regresion lógistica obtener valores limitados al intervalo de (0,1) ?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 regresión lógistica basa su hipótesis en una función matemática conocida como función </a:t>
            </a:r>
            <a:r>
              <a:rPr lang="es-GT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sigmoid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o función lógistica, la cual tiene forma de “S” y tiene un rango de entre 0  y 1 .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Picture 128"/>
          <p:cNvPicPr/>
          <p:nvPr/>
        </p:nvPicPr>
        <p:blipFill>
          <a:blip r:embed="rId2"/>
          <a:stretch/>
        </p:blipFill>
        <p:spPr>
          <a:xfrm>
            <a:off x="504000" y="2880000"/>
            <a:ext cx="4464000" cy="2053800"/>
          </a:xfrm>
          <a:prstGeom prst="rect">
            <a:avLst/>
          </a:prstGeom>
          <a:ln>
            <a:noFill/>
          </a:ln>
        </p:spPr>
      </p:pic>
      <p:pic>
        <p:nvPicPr>
          <p:cNvPr id="130" name="Picture 129"/>
          <p:cNvPicPr/>
          <p:nvPr/>
        </p:nvPicPr>
        <p:blipFill>
          <a:blip r:embed="rId3"/>
          <a:stretch/>
        </p:blipFill>
        <p:spPr>
          <a:xfrm>
            <a:off x="5760000" y="3456000"/>
            <a:ext cx="2278800" cy="6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Conocemos de las clases de regresión lineal que la hipótesis tiene la forma:
 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 combinamos la función sigmoid/lógistica con esta hipótesis conocida tenemos la nueva hipótesis para clasificación con regresión lógistica</a:t>
            </a:r>
            <a:r>
              <a:rPr lang="es-GT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: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3" name="Picture 132"/>
          <p:cNvPicPr/>
          <p:nvPr/>
        </p:nvPicPr>
        <p:blipFill>
          <a:blip r:embed="rId2"/>
          <a:stretch/>
        </p:blipFill>
        <p:spPr>
          <a:xfrm>
            <a:off x="2616480" y="1800000"/>
            <a:ext cx="4079520" cy="432000"/>
          </a:xfrm>
          <a:prstGeom prst="rect">
            <a:avLst/>
          </a:prstGeom>
          <a:ln>
            <a:noFill/>
          </a:ln>
        </p:spPr>
      </p:pic>
      <p:pic>
        <p:nvPicPr>
          <p:cNvPr id="134" name="Picture 133"/>
          <p:cNvPicPr/>
          <p:nvPr/>
        </p:nvPicPr>
        <p:blipFill>
          <a:blip r:embed="rId3"/>
          <a:stretch/>
        </p:blipFill>
        <p:spPr>
          <a:xfrm>
            <a:off x="943200" y="3456000"/>
            <a:ext cx="3664800" cy="360000"/>
          </a:xfrm>
          <a:prstGeom prst="rect">
            <a:avLst/>
          </a:prstGeom>
          <a:ln>
            <a:noFill/>
          </a:ln>
        </p:spPr>
      </p:pic>
      <p:pic>
        <p:nvPicPr>
          <p:cNvPr id="135" name="Picture 134"/>
          <p:cNvPicPr/>
          <p:nvPr/>
        </p:nvPicPr>
        <p:blipFill>
          <a:blip r:embed="rId4"/>
          <a:stretch/>
        </p:blipFill>
        <p:spPr>
          <a:xfrm>
            <a:off x="5712120" y="3384000"/>
            <a:ext cx="1199880" cy="49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Hipótesis para clasificación con regresión logística</a:t>
            </a:r>
            <a:endParaRPr lang="es-GT" sz="1800" b="1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936000" y="1944000"/>
            <a:ext cx="6768000" cy="858240"/>
          </a:xfrm>
          <a:prstGeom prst="rect">
            <a:avLst/>
          </a:prstGeom>
          <a:ln>
            <a:noFill/>
          </a:ln>
        </p:spPr>
      </p:pic>
      <p:pic>
        <p:nvPicPr>
          <p:cNvPr id="139" name="Picture 138"/>
          <p:cNvPicPr/>
          <p:nvPr/>
        </p:nvPicPr>
        <p:blipFill>
          <a:blip r:embed="rId3"/>
          <a:stretch/>
        </p:blipFill>
        <p:spPr>
          <a:xfrm>
            <a:off x="2088000" y="3240000"/>
            <a:ext cx="4720320" cy="861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Hipótesis para clasificación con regresión logística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Nuevamente poseemos una hipótesis que no es más que un modelo o una función matemática que produce una predicción/aproximación para nuevos ejemplos “x”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Similar a el caso de regresión , buscamos “aprender” los parámetros  θ que producen una hipótesis que aproxime bien a los datos históricos(datos de entrenamiento)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Nuevamente el “aprendizaje” de los parámetros se realiza optimizando(minimizando) una función de costo.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2110320" y="3871440"/>
            <a:ext cx="4720320" cy="861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448920" y="433800"/>
            <a:ext cx="8242560" cy="60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s-GT" sz="3600" b="0" strike="noStrike" spc="-1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Regresión Logistica</a:t>
            </a:r>
            <a:endParaRPr lang="es-G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60000" y="1224000"/>
            <a:ext cx="8242560" cy="350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800">
              <a:lnSpc>
                <a:spcPct val="100000"/>
              </a:lnSpc>
              <a:buClr>
                <a:srgbClr val="000000"/>
              </a:buClr>
            </a:pPr>
            <a:r>
              <a:rPr lang="es-GT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Interpretación de la salida(predicción) de la hipótesis h(x)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Viendo la forma de la función sigmoid/logística vemos que devuelve valores en el rango [0,1] en lugar de los valores puntuales 0,1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Interpretamos  entonces la predicción como, la probabilidad de que “y” sea 1 dada una entrada “x”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Estadísticamente es la probabilidad condicional:
h(x) = P(y=1|x) = probabilidad de que “y” sea 1, dado “x”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GT" sz="15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Para el ejemplo de detección de fraude, si h(x) = 0.6 decimos: dada la entrada x(features de la transacción) la probabilidad de ser fraude es 60%</a:t>
            </a:r>
            <a:endParaRPr lang="es-GT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Picture 144"/>
          <p:cNvPicPr/>
          <p:nvPr/>
        </p:nvPicPr>
        <p:blipFill>
          <a:blip r:embed="rId2"/>
          <a:stretch/>
        </p:blipFill>
        <p:spPr>
          <a:xfrm>
            <a:off x="3168000" y="3543480"/>
            <a:ext cx="3096000" cy="1424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463</TotalTime>
  <Words>1837</Words>
  <Application>Microsoft Macintosh PowerPoint</Application>
  <PresentationFormat>On-screen Show (16:9)</PresentationFormat>
  <Paragraphs>169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Calibri</vt:lpstr>
      <vt:lpstr>DejaVu Sans</vt:lpstr>
      <vt:lpstr>Symbol</vt:lpstr>
      <vt:lpstr>Wingdings</vt:lpstr>
      <vt:lpstr>Arial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Leal Hernandez, Luis Fernando</cp:lastModifiedBy>
  <cp:revision>90</cp:revision>
  <dcterms:modified xsi:type="dcterms:W3CDTF">2018-03-21T00:01:51Z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15.0027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28</vt:i4>
  </property>
</Properties>
</file>